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FA9B1-8382-4938-9D41-030F75E33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 and the Option to Expand and Acquire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CBBD7E-FE6D-41BD-9134-16DB6F49E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930227"/>
            <a:ext cx="8637072" cy="1071095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Bruce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Kogut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(1991)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hoto of Bruce M Kogut">
            <a:extLst>
              <a:ext uri="{FF2B5EF4-FFF2-40B4-BE49-F238E27FC236}">
                <a16:creationId xmlns:a16="http://schemas.microsoft.com/office/drawing/2014/main" id="{EAA65917-8C4A-4591-A687-5916A1F91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62325"/>
            <a:ext cx="285750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03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DCAB5-7254-411A-8F02-7BF34155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57" y="164758"/>
            <a:ext cx="9603275" cy="388915"/>
          </a:xfrm>
        </p:spPr>
        <p:txBody>
          <a:bodyPr>
            <a:no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Background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F2E3A6-C913-4039-B90D-C65EAB31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981098"/>
            <a:ext cx="11518083" cy="489580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Background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decision to invest and expand into new product markets characterized by                    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 demand +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of building a market position and competitive capabilities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lumpy (indivisible) and non-trivial investments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Option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Real investment in operating as opposed to financial capital; Option – it need never be exercised. </a:t>
            </a:r>
          </a:p>
          <a:p>
            <a:pPr>
              <a:spcBef>
                <a:spcPts val="1800"/>
              </a:spcBef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through pooling resources of two or more firms, firms can build a market position and competitive capabilities beyond its own resources: not only risk/cost-sharing but also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investment saving 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event the investment is judged to be favorable: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Further commitment of capital – partners’ renegotiation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party placing a higher economic value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this new capital commitment buys out the other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Timing: When it is desirable to exercise the option to expand is likely to be linked to the time when the venture will be acquired.</a:t>
            </a:r>
          </a:p>
          <a:p>
            <a:pPr>
              <a:spcBef>
                <a:spcPts val="1800"/>
              </a:spcBef>
            </a:pP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0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AB9164-E022-4792-8813-AF931B4E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600" y="147981"/>
            <a:ext cx="9603275" cy="43833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C3B555-6C01-48DB-AB44-3312E3C88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03" y="1517428"/>
            <a:ext cx="9603275" cy="329457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explain the governance choice of equity joint venture and its outcome by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utilizing a real option perspective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firms strategically utilize joint ventures as real options to navigate uncertain market conditions, capitalize on emerging opportunities, and manage risks in dynamic business environments?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empirically test the link in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timing of the acquisition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joint ventures and of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exercise of the option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expand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factors influence the decision-making process of firms in determining the timing of acquisitions within joint ventures?</a:t>
            </a: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141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561F7A-3338-4582-8A42-ED3CDE5D2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431" y="139592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Options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BFFA18-F946-48E2-8DD6-6FF667E49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03" y="1084707"/>
            <a:ext cx="10396204" cy="4024188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 are real options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in terms of the legal assignment of contingent rights, but, like many investments, in terms of the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opportunities to expand and grow in the future.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any investment = cash flows stemming from assets as currently in place + those stemming from their redeployment or future expansion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value of growth opportunities)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Idiosyncratic valuation: As both the value of the assets in place and the option can be potentially affected by current assets and opportunities of the partner firms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valuations of the venture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differ among the parties (spillover, complementary effects).</a:t>
            </a:r>
          </a:p>
          <a:p>
            <a:r>
              <a:rPr lang="el-G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the current value of an uncertain state variable </a:t>
            </a:r>
            <a:r>
              <a:rPr lang="en-US" b="0" i="0" u="none" strike="noStrike" baseline="0" dirty="0">
                <a:latin typeface="Times New Roman" panose="02020603050405020304" pitchFamily="18" charset="0"/>
                <a:sym typeface="Wingdings" panose="05000000000000000000" pitchFamily="2" charset="2"/>
              </a:rPr>
              <a:t> may be altere</a:t>
            </a:r>
            <a:r>
              <a:rPr 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d in the future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DBBFC-51A0-4D78-962B-C8E7D93CB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205" y="2782087"/>
            <a:ext cx="2859322" cy="50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7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30624-62FC-4EC4-BF86-AD228C94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69" y="139592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 as Real Options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B6EAE9-23FD-4128-B393-796EAB1E9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548" y="1069075"/>
            <a:ext cx="10969452" cy="5726008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Option: waiting to invest + Second Option: Option to expand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It pays to wait before committing resources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Prior investment commitment is necessary to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the right to expand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future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joint venture, the buying party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acquired the skills of the partner firm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 longer needs to invest in the development of the requisite capability to expand into the targeted market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Divesting firm: capital gains realization; may not have complementary assets</a:t>
            </a:r>
          </a:p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vs Acquisition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net value of purchasing the joint venture &lt; = the value of purchasing comparable assets on the market.  (Better information and the gain in experience)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5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57C74E-FCA3-45BF-986B-63148F5E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822" y="25481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of Exercise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738D95-36E0-4BDA-948D-DBFC3509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80" y="1074716"/>
            <a:ext cx="10786298" cy="5560976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acquisition is justified only when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perceived value to the buyer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greater than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exercise price.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options: held to full maturity;  Real option: immediate exercise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JV acquisitions happen once it is profitable to exercise the option?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value of the real option is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recognized by making the investment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realizing the incremental cash flows.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necessity to increase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capitalization of the venture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invariably requires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renegotiation of the agreement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often leading to its termination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key considerations of timing: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base rate forecast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 the valuation of the business and the value of the venture to each party (or third parties)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realized over time.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Hypothesis: The venture will be acquired when its valuation exceeds the base rate forecast.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3B0E0B-52C8-497F-BF5A-B089691B5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907" y="1506959"/>
            <a:ext cx="3009481" cy="46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3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668656-BDC0-44E6-A92E-1E768FC52081}"/>
              </a:ext>
            </a:extLst>
          </p:cNvPr>
          <p:cNvSpPr txBox="1"/>
          <p:nvPr/>
        </p:nvSpPr>
        <p:spPr>
          <a:xfrm>
            <a:off x="3976212" y="87777"/>
            <a:ext cx="6102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Context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560E7-A552-4839-B948-848AAA489F6D}"/>
              </a:ext>
            </a:extLst>
          </p:cNvPr>
          <p:cNvSpPr txBox="1"/>
          <p:nvPr/>
        </p:nvSpPr>
        <p:spPr>
          <a:xfrm>
            <a:off x="1105250" y="827461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Cues and Market Valuation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E607DB-4820-453C-95F3-D3C63BA56DE4}"/>
              </a:ext>
            </a:extLst>
          </p:cNvPr>
          <p:cNvSpPr txBox="1"/>
          <p:nvPr/>
        </p:nvSpPr>
        <p:spPr>
          <a:xfrm>
            <a:off x="1102672" y="3125187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and Value of Assets in Place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F7782-E85C-4BD6-A6C8-A077EE4D201D}"/>
              </a:ext>
            </a:extLst>
          </p:cNvPr>
          <p:cNvSpPr txBox="1"/>
          <p:nvPr/>
        </p:nvSpPr>
        <p:spPr>
          <a:xfrm>
            <a:off x="1105250" y="1228592"/>
            <a:ext cx="9439711" cy="642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acquisition of a joint venture as an irregular decision which responds to two time-varying specifications of the market cues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47264-790E-4FFE-B3B9-4CD06E363AE2}"/>
              </a:ext>
            </a:extLst>
          </p:cNvPr>
          <p:cNvSpPr txBox="1"/>
          <p:nvPr/>
        </p:nvSpPr>
        <p:spPr>
          <a:xfrm>
            <a:off x="1449199" y="1902545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short-term annual growth rate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8B321A-A1F2-4EF4-AA5B-76B672E2F97C}"/>
              </a:ext>
            </a:extLst>
          </p:cNvPr>
          <p:cNvSpPr txBox="1"/>
          <p:nvPr/>
        </p:nvSpPr>
        <p:spPr>
          <a:xfrm>
            <a:off x="5905152" y="1902545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annual residual error from a long-term trend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A72BCA-39EC-4E24-AA20-F3529D132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644" y="2349605"/>
            <a:ext cx="2686050" cy="4381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E63BA08-8F8A-472D-BB8D-F03E85A12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74777"/>
            <a:ext cx="2219325" cy="4667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19911FC-D1F8-4E53-8644-E7888D5BFF13}"/>
              </a:ext>
            </a:extLst>
          </p:cNvPr>
          <p:cNvSpPr txBox="1"/>
          <p:nvPr/>
        </p:nvSpPr>
        <p:spPr>
          <a:xfrm>
            <a:off x="1172361" y="3598083"/>
            <a:ext cx="10303778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Divergent motivations to joint venture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the present value of the assets in their current use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vs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the option to expand or redeploy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share scale economies, coordinate the management of potentially excess capacity, and so 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 the parties not agree to an immediate acquisition?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(1) Learning considerations(Divesting party is contracted to pass on complex know-how on the running of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the business &amp; slow an erosion in customer confidence)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(2) Pre-emption considerations (not divest to prevent other competitors to acquire)</a:t>
            </a:r>
          </a:p>
        </p:txBody>
      </p:sp>
    </p:spTree>
    <p:extLst>
      <p:ext uri="{BB962C8B-B14F-4D97-AF65-F5344CB8AC3E}">
        <p14:creationId xmlns:p14="http://schemas.microsoft.com/office/powerpoint/2010/main" val="185782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95BF84-98AD-4C42-80E0-FB75210F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99" y="69421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88B198-1E09-4FA0-A219-49636C11B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956" y="785260"/>
            <a:ext cx="4878536" cy="5349724"/>
          </a:xfrm>
        </p:spPr>
        <p:txBody>
          <a:bodyPr>
            <a:normAutofit lnSpcReduction="10000"/>
          </a:bodyPr>
          <a:lstStyle/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collected from both questionnaire and archival sources.</a:t>
            </a: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 joint ventures with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at least one American partner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92 manufacturing</a:t>
            </a:r>
          </a:p>
          <a:p>
            <a:pPr marL="0" indent="0">
              <a:buNone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variable: </a:t>
            </a:r>
          </a:p>
          <a:p>
            <a:pPr marL="0" indent="0">
              <a:buNone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Acquisition: dummy variable</a:t>
            </a:r>
          </a:p>
          <a:p>
            <a:pPr marL="0" indent="0">
              <a:buNone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variable:</a:t>
            </a: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dummy variables (R&amp;D, Production and Marketing): indicating whether the venture included any of these activities.</a:t>
            </a:r>
          </a:p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Concentration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four-firm concentration ratio at the four-digit SIC level</a:t>
            </a: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selective cues: Annual Growth and Annual Residual Error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B94BCF-D0B2-4709-B8A4-664E8748E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514" y="1496290"/>
            <a:ext cx="6647486" cy="39276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6E608A-C1E0-479E-B403-79E6D72EC911}"/>
              </a:ext>
            </a:extLst>
          </p:cNvPr>
          <p:cNvSpPr/>
          <p:nvPr/>
        </p:nvSpPr>
        <p:spPr>
          <a:xfrm>
            <a:off x="7139709" y="2992582"/>
            <a:ext cx="720436" cy="20781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850F8F-BA44-44B0-9848-B3A96030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42" y="97647"/>
            <a:ext cx="9603275" cy="1049235"/>
          </a:xfrm>
        </p:spPr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3D40FF-CDC8-41C2-ABCF-EE68398C7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146882"/>
            <a:ext cx="10522039" cy="386134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concentrated industries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joint ventures appear to be used as an intermediary step towards a complete acquisition, Acquisition Timing Patterns.</a:t>
            </a: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Ventures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R&amp;D activities or marketing and distribution activities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more likely to be acquired, Market Signal Effects. </a:t>
            </a: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Managers are sensitive to a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intra-industry base rate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serves as a standard by which to evaluate annual changes, Value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Creation Strategies, Risk Management Practices.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46988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TM10001114[[fn=画廊]]</Template>
  <TotalTime>346</TotalTime>
  <Words>965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画廊</vt:lpstr>
      <vt:lpstr>Joint Ventures and the Option to Expand and Acquire</vt:lpstr>
      <vt:lpstr>Theoretical Background</vt:lpstr>
      <vt:lpstr>Research Questions</vt:lpstr>
      <vt:lpstr>Real Options</vt:lpstr>
      <vt:lpstr>Joint Ventures as Real Options</vt:lpstr>
      <vt:lpstr>Timing of Exercise </vt:lpstr>
      <vt:lpstr>PowerPoint Presentation</vt:lpstr>
      <vt:lpstr>Methodology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Ventures and the Option to Expand and Acquire</dc:title>
  <dc:creator>张 玮梁</dc:creator>
  <cp:lastModifiedBy>Mahoney, Joseph T</cp:lastModifiedBy>
  <cp:revision>12</cp:revision>
  <dcterms:created xsi:type="dcterms:W3CDTF">2019-10-06T02:22:56Z</dcterms:created>
  <dcterms:modified xsi:type="dcterms:W3CDTF">2024-02-26T17:34:52Z</dcterms:modified>
</cp:coreProperties>
</file>